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8869" autoAdjust="0"/>
  </p:normalViewPr>
  <p:slideViewPr>
    <p:cSldViewPr snapToGrid="0">
      <p:cViewPr varScale="1">
        <p:scale>
          <a:sx n="65" d="100"/>
          <a:sy n="65" d="100"/>
        </p:scale>
        <p:origin x="93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B93FC7-4325-4A0F-AF76-A73977436D2B}" type="datetimeFigureOut">
              <a:rPr lang="en-US" smtClean="0"/>
              <a:t>6/1/2020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C56C8B-16DC-48F6-A2F8-20EC15A27991}" type="slidenum">
              <a:rPr lang="en-US" smtClean="0"/>
              <a:t>‹#›</a:t>
            </a:fld>
            <a:endParaRPr lang="en-US"/>
          </a:p>
        </p:txBody>
      </p:sp>
    </p:spTree>
    <p:extLst>
      <p:ext uri="{BB962C8B-B14F-4D97-AF65-F5344CB8AC3E}">
        <p14:creationId xmlns:p14="http://schemas.microsoft.com/office/powerpoint/2010/main" val="1418589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Community corrections are sanctions that take place outside the jail or prison setting. Community</a:t>
            </a:r>
            <a:r>
              <a:rPr lang="en-US" baseline="0" dirty="0" smtClean="0"/>
              <a:t> corrections are meant for both juveniles and adults who are convicted with certain crimes. community correction programs are operated by probation agencies. They do not involve punishment or incarceration, rather they involve supervision and parole.</a:t>
            </a:r>
            <a:endParaRPr lang="en-US" dirty="0"/>
          </a:p>
        </p:txBody>
      </p:sp>
      <p:sp>
        <p:nvSpPr>
          <p:cNvPr id="4" name="Slide Number Placeholder 3"/>
          <p:cNvSpPr>
            <a:spLocks noGrp="1"/>
          </p:cNvSpPr>
          <p:nvPr>
            <p:ph type="sldNum" sz="quarter" idx="10"/>
          </p:nvPr>
        </p:nvSpPr>
        <p:spPr/>
        <p:txBody>
          <a:bodyPr/>
          <a:lstStyle/>
          <a:p>
            <a:fld id="{89C56C8B-16DC-48F6-A2F8-20EC15A27991}" type="slidenum">
              <a:rPr lang="en-US" smtClean="0"/>
              <a:t>2</a:t>
            </a:fld>
            <a:endParaRPr lang="en-US"/>
          </a:p>
        </p:txBody>
      </p:sp>
    </p:spTree>
    <p:extLst>
      <p:ext uri="{BB962C8B-B14F-4D97-AF65-F5344CB8AC3E}">
        <p14:creationId xmlns:p14="http://schemas.microsoft.com/office/powerpoint/2010/main" val="3396040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Functional Family Therapy aims at controlling delinquent behaviors,</a:t>
            </a:r>
            <a:r>
              <a:rPr lang="en-US" baseline="0" dirty="0" smtClean="0"/>
              <a:t> substance abuse, and other behaviors associated with adolescence. This family-based program is meant for juveniles aged 11 to 18 yeas. Therapists and parents work together to contain the delinquent behaviors in these youth. Therapists also train family members to communicate effectively and generalize changes to community contexts. </a:t>
            </a:r>
          </a:p>
          <a:p>
            <a:endParaRPr lang="en-US" dirty="0"/>
          </a:p>
        </p:txBody>
      </p:sp>
      <p:sp>
        <p:nvSpPr>
          <p:cNvPr id="4" name="Slide Number Placeholder 3"/>
          <p:cNvSpPr>
            <a:spLocks noGrp="1"/>
          </p:cNvSpPr>
          <p:nvPr>
            <p:ph type="sldNum" sz="quarter" idx="10"/>
          </p:nvPr>
        </p:nvSpPr>
        <p:spPr/>
        <p:txBody>
          <a:bodyPr/>
          <a:lstStyle/>
          <a:p>
            <a:fld id="{89C56C8B-16DC-48F6-A2F8-20EC15A27991}" type="slidenum">
              <a:rPr lang="en-US" smtClean="0"/>
              <a:t>3</a:t>
            </a:fld>
            <a:endParaRPr lang="en-US"/>
          </a:p>
        </p:txBody>
      </p:sp>
    </p:spTree>
    <p:extLst>
      <p:ext uri="{BB962C8B-B14F-4D97-AF65-F5344CB8AC3E}">
        <p14:creationId xmlns:p14="http://schemas.microsoft.com/office/powerpoint/2010/main" val="2862357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FFT mainly targets youth aged 11 to 18</a:t>
            </a:r>
            <a:r>
              <a:rPr lang="en-US" baseline="0" dirty="0" smtClean="0"/>
              <a:t> years. </a:t>
            </a:r>
            <a:r>
              <a:rPr lang="en-US" dirty="0" smtClean="0"/>
              <a:t>These youths are justice-involved and are at risk of violence, drug abuse, delinquency and other defiant behaviors.</a:t>
            </a:r>
            <a:endParaRPr lang="en-US" dirty="0"/>
          </a:p>
        </p:txBody>
      </p:sp>
      <p:sp>
        <p:nvSpPr>
          <p:cNvPr id="4" name="Slide Number Placeholder 3"/>
          <p:cNvSpPr>
            <a:spLocks noGrp="1"/>
          </p:cNvSpPr>
          <p:nvPr>
            <p:ph type="sldNum" sz="quarter" idx="10"/>
          </p:nvPr>
        </p:nvSpPr>
        <p:spPr/>
        <p:txBody>
          <a:bodyPr/>
          <a:lstStyle/>
          <a:p>
            <a:fld id="{89C56C8B-16DC-48F6-A2F8-20EC15A27991}" type="slidenum">
              <a:rPr lang="en-US" smtClean="0"/>
              <a:t>4</a:t>
            </a:fld>
            <a:endParaRPr lang="en-US"/>
          </a:p>
        </p:txBody>
      </p:sp>
    </p:spTree>
    <p:extLst>
      <p:ext uri="{BB962C8B-B14F-4D97-AF65-F5344CB8AC3E}">
        <p14:creationId xmlns:p14="http://schemas.microsoft.com/office/powerpoint/2010/main" val="1398654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motivational stage involves therapists concentrating on the relationship process between adolescents and their family. The phase aims at creating a motivational context to encourage the adolescents and families to continue with the program such that they do not quit. It also aims at decreasing the negativity with the youths. </a:t>
            </a:r>
          </a:p>
          <a:p>
            <a:r>
              <a:rPr lang="en-US" dirty="0" smtClean="0"/>
              <a:t>Relational assessment involves analyzing the relational process of the family. It also creates treatment places for behavior change and generalization process. </a:t>
            </a:r>
          </a:p>
          <a:p>
            <a:r>
              <a:rPr lang="en-US" dirty="0" smtClean="0"/>
              <a:t>During the behavior change stage, therapists focus on behavior change and reducing the problem behaviors with the youth while the generalization stage aims at increasing the capacity of the family to use multisystem community resources and engage in relapse prevention. </a:t>
            </a:r>
            <a:endParaRPr lang="en-US" dirty="0"/>
          </a:p>
        </p:txBody>
      </p:sp>
      <p:sp>
        <p:nvSpPr>
          <p:cNvPr id="4" name="Slide Number Placeholder 3"/>
          <p:cNvSpPr>
            <a:spLocks noGrp="1"/>
          </p:cNvSpPr>
          <p:nvPr>
            <p:ph type="sldNum" sz="quarter" idx="10"/>
          </p:nvPr>
        </p:nvSpPr>
        <p:spPr/>
        <p:txBody>
          <a:bodyPr/>
          <a:lstStyle/>
          <a:p>
            <a:fld id="{89C56C8B-16DC-48F6-A2F8-20EC15A27991}" type="slidenum">
              <a:rPr lang="en-US" smtClean="0"/>
              <a:t>5</a:t>
            </a:fld>
            <a:endParaRPr lang="en-US"/>
          </a:p>
        </p:txBody>
      </p:sp>
    </p:spTree>
    <p:extLst>
      <p:ext uri="{BB962C8B-B14F-4D97-AF65-F5344CB8AC3E}">
        <p14:creationId xmlns:p14="http://schemas.microsoft.com/office/powerpoint/2010/main" val="4156327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program showed significant improvements on the Child Risk Behavior Scale of the SNA compared with the control group. This shows that youth who underwent this program were less likely to be involved in risky behaviors such as drug abuse and delinquency compared to the control group. </a:t>
            </a:r>
          </a:p>
          <a:p>
            <a:endParaRPr lang="en-US" dirty="0"/>
          </a:p>
        </p:txBody>
      </p:sp>
      <p:sp>
        <p:nvSpPr>
          <p:cNvPr id="4" name="Slide Number Placeholder 3"/>
          <p:cNvSpPr>
            <a:spLocks noGrp="1"/>
          </p:cNvSpPr>
          <p:nvPr>
            <p:ph type="sldNum" sz="quarter" idx="10"/>
          </p:nvPr>
        </p:nvSpPr>
        <p:spPr/>
        <p:txBody>
          <a:bodyPr/>
          <a:lstStyle/>
          <a:p>
            <a:fld id="{89C56C8B-16DC-48F6-A2F8-20EC15A27991}" type="slidenum">
              <a:rPr lang="en-US" smtClean="0"/>
              <a:t>6</a:t>
            </a:fld>
            <a:endParaRPr lang="en-US"/>
          </a:p>
        </p:txBody>
      </p:sp>
    </p:spTree>
    <p:extLst>
      <p:ext uri="{BB962C8B-B14F-4D97-AF65-F5344CB8AC3E}">
        <p14:creationId xmlns:p14="http://schemas.microsoft.com/office/powerpoint/2010/main" val="4213102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6/1/2020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6/1/2020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84048" y="973394"/>
            <a:ext cx="7766936" cy="2590745"/>
          </a:xfrm>
        </p:spPr>
        <p:txBody>
          <a:bodyPr/>
          <a:lstStyle/>
          <a:p>
            <a:pPr algn="ctr"/>
            <a:r>
              <a:rPr lang="en-US" dirty="0" smtClean="0"/>
              <a:t>Community Corrections</a:t>
            </a:r>
            <a:br>
              <a:rPr lang="en-US" dirty="0" smtClean="0"/>
            </a:br>
            <a:r>
              <a:rPr lang="en-US" dirty="0" smtClean="0"/>
              <a:t>Student’s Name</a:t>
            </a:r>
            <a:br>
              <a:rPr lang="en-US" dirty="0" smtClean="0"/>
            </a:br>
            <a:r>
              <a:rPr lang="en-US" dirty="0"/>
              <a:t>I</a:t>
            </a:r>
            <a:r>
              <a:rPr lang="en-US" dirty="0" smtClean="0"/>
              <a:t>nstitutional Affiliation </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843460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Define community correction </a:t>
            </a:r>
          </a:p>
        </p:txBody>
      </p:sp>
      <p:sp>
        <p:nvSpPr>
          <p:cNvPr id="3" name="Content Placeholder 2"/>
          <p:cNvSpPr>
            <a:spLocks noGrp="1"/>
          </p:cNvSpPr>
          <p:nvPr>
            <p:ph idx="1"/>
          </p:nvPr>
        </p:nvSpPr>
        <p:spPr>
          <a:xfrm>
            <a:off x="677334" y="1342103"/>
            <a:ext cx="8596668" cy="4699259"/>
          </a:xfrm>
        </p:spPr>
        <p:txBody>
          <a:bodyPr>
            <a:normAutofit/>
          </a:bodyPr>
          <a:lstStyle/>
          <a:p>
            <a:pPr>
              <a:lnSpc>
                <a:spcPct val="150000"/>
              </a:lnSpc>
            </a:pPr>
            <a:r>
              <a:rPr lang="en-US" dirty="0"/>
              <a:t>Community corrections are sanctions imposed on adjudicated juveniles or convicted adults that occur outside a prison. </a:t>
            </a:r>
            <a:endParaRPr lang="en-US" dirty="0" smtClean="0"/>
          </a:p>
          <a:p>
            <a:pPr>
              <a:lnSpc>
                <a:spcPct val="150000"/>
              </a:lnSpc>
            </a:pPr>
            <a:r>
              <a:rPr lang="en-US" dirty="0" smtClean="0"/>
              <a:t>Normally</a:t>
            </a:r>
            <a:r>
              <a:rPr lang="en-US" dirty="0"/>
              <a:t>, these convictions occur in a residential or community setting instead of the normal jail setting. </a:t>
            </a:r>
          </a:p>
          <a:p>
            <a:pPr>
              <a:lnSpc>
                <a:spcPct val="150000"/>
              </a:lnSpc>
            </a:pPr>
            <a:r>
              <a:rPr lang="en-US" dirty="0"/>
              <a:t>Such sanctions are enforced by courts with legal authority over the adult or juvenile offenders. </a:t>
            </a:r>
          </a:p>
          <a:p>
            <a:pPr>
              <a:lnSpc>
                <a:spcPct val="150000"/>
              </a:lnSpc>
            </a:pPr>
            <a:r>
              <a:rPr lang="en-US" dirty="0"/>
              <a:t>These programs are operated by probation agencies.  </a:t>
            </a:r>
            <a:endParaRPr lang="en-US" dirty="0" smtClean="0"/>
          </a:p>
          <a:p>
            <a:pPr>
              <a:lnSpc>
                <a:spcPct val="150000"/>
              </a:lnSpc>
            </a:pPr>
            <a:r>
              <a:rPr lang="en-US" dirty="0" smtClean="0"/>
              <a:t>Community </a:t>
            </a:r>
            <a:r>
              <a:rPr lang="en-US" dirty="0"/>
              <a:t>corrections involve supervision and parole agencies rather than incarceration</a:t>
            </a:r>
            <a:r>
              <a:rPr lang="en-US" dirty="0" smtClean="0"/>
              <a:t>.</a:t>
            </a:r>
            <a:endParaRPr lang="en-US" dirty="0"/>
          </a:p>
        </p:txBody>
      </p:sp>
    </p:spTree>
    <p:extLst>
      <p:ext uri="{BB962C8B-B14F-4D97-AF65-F5344CB8AC3E}">
        <p14:creationId xmlns:p14="http://schemas.microsoft.com/office/powerpoint/2010/main" val="3878211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Functional Family Therapy (FFT)</a:t>
            </a:r>
          </a:p>
        </p:txBody>
      </p:sp>
      <p:sp>
        <p:nvSpPr>
          <p:cNvPr id="3" name="Content Placeholder 2"/>
          <p:cNvSpPr>
            <a:spLocks noGrp="1"/>
          </p:cNvSpPr>
          <p:nvPr>
            <p:ph idx="1"/>
          </p:nvPr>
        </p:nvSpPr>
        <p:spPr>
          <a:xfrm>
            <a:off x="677334" y="1165123"/>
            <a:ext cx="8596668" cy="5692877"/>
          </a:xfrm>
        </p:spPr>
        <p:txBody>
          <a:bodyPr>
            <a:normAutofit fontScale="92500" lnSpcReduction="10000"/>
          </a:bodyPr>
          <a:lstStyle/>
          <a:p>
            <a:pPr>
              <a:lnSpc>
                <a:spcPct val="150000"/>
              </a:lnSpc>
            </a:pPr>
            <a:r>
              <a:rPr lang="en-US" dirty="0"/>
              <a:t>This program is designed for dysfunctional youths aged 11 to 18 and who are at risk of being delinquent or substance abuse</a:t>
            </a:r>
            <a:r>
              <a:rPr lang="en-US" dirty="0" smtClean="0"/>
              <a:t>.</a:t>
            </a:r>
          </a:p>
          <a:p>
            <a:pPr>
              <a:lnSpc>
                <a:spcPct val="150000"/>
              </a:lnSpc>
            </a:pPr>
            <a:r>
              <a:rPr lang="en-US" dirty="0" smtClean="0"/>
              <a:t> </a:t>
            </a:r>
            <a:r>
              <a:rPr lang="en-US" dirty="0"/>
              <a:t>It is a family-based prevention and intervention program that aims at controlling these behaviors. </a:t>
            </a:r>
            <a:endParaRPr lang="en-US" dirty="0" smtClean="0"/>
          </a:p>
          <a:p>
            <a:pPr>
              <a:lnSpc>
                <a:spcPct val="150000"/>
              </a:lnSpc>
            </a:pPr>
            <a:r>
              <a:rPr lang="en-US" dirty="0" smtClean="0"/>
              <a:t>The </a:t>
            </a:r>
            <a:r>
              <a:rPr lang="en-US" dirty="0"/>
              <a:t>program, which is rated Effective, has shown significant reduction in recidivism compared with control group participants. </a:t>
            </a:r>
          </a:p>
          <a:p>
            <a:pPr>
              <a:lnSpc>
                <a:spcPct val="150000"/>
              </a:lnSpc>
            </a:pPr>
            <a:r>
              <a:rPr lang="en-US" dirty="0"/>
              <a:t>The main purpose of this program is to help youth aged 11 to 18 years overcome behavior problems associated with adolescence, delinquency, conduct behavior and substance abuse. </a:t>
            </a:r>
          </a:p>
          <a:p>
            <a:pPr>
              <a:lnSpc>
                <a:spcPct val="150000"/>
              </a:lnSpc>
            </a:pPr>
            <a:r>
              <a:rPr lang="en-US" dirty="0"/>
              <a:t>  Both therapists and families work to contain the delinquent behavior and modify dysfunctional family communication. </a:t>
            </a:r>
          </a:p>
          <a:p>
            <a:pPr>
              <a:lnSpc>
                <a:spcPct val="150000"/>
              </a:lnSpc>
            </a:pPr>
            <a:r>
              <a:rPr lang="en-US" dirty="0"/>
              <a:t>Therapists also train family members to communicate effectively and generalize changes to community contexts. </a:t>
            </a:r>
          </a:p>
        </p:txBody>
      </p:sp>
    </p:spTree>
    <p:extLst>
      <p:ext uri="{BB962C8B-B14F-4D97-AF65-F5344CB8AC3E}">
        <p14:creationId xmlns:p14="http://schemas.microsoft.com/office/powerpoint/2010/main" val="1849871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Target population of FFT</a:t>
            </a:r>
          </a:p>
        </p:txBody>
      </p:sp>
      <p:sp>
        <p:nvSpPr>
          <p:cNvPr id="3" name="Content Placeholder 2"/>
          <p:cNvSpPr>
            <a:spLocks noGrp="1"/>
          </p:cNvSpPr>
          <p:nvPr>
            <p:ph idx="1"/>
          </p:nvPr>
        </p:nvSpPr>
        <p:spPr/>
        <p:txBody>
          <a:bodyPr/>
          <a:lstStyle/>
          <a:p>
            <a:r>
              <a:rPr lang="en-US" dirty="0"/>
              <a:t>The program targets “at-risk” youths aged 11 to 18 years. </a:t>
            </a:r>
            <a:endParaRPr lang="en-US" dirty="0" smtClean="0"/>
          </a:p>
          <a:p>
            <a:r>
              <a:rPr lang="en-US" dirty="0" smtClean="0"/>
              <a:t>These </a:t>
            </a:r>
            <a:r>
              <a:rPr lang="en-US" dirty="0"/>
              <a:t>youths are justice-involved and are at risk of violence, drug abuse, delinquency and other defiant behaviors</a:t>
            </a:r>
            <a:r>
              <a:rPr lang="en-US" dirty="0" smtClean="0"/>
              <a:t>.</a:t>
            </a:r>
          </a:p>
          <a:p>
            <a:r>
              <a:rPr lang="en-US" dirty="0" smtClean="0"/>
              <a:t>Such youth qualify to be enrolled in this program. </a:t>
            </a:r>
            <a:endParaRPr lang="en-US" dirty="0"/>
          </a:p>
        </p:txBody>
      </p:sp>
    </p:spTree>
    <p:extLst>
      <p:ext uri="{BB962C8B-B14F-4D97-AF65-F5344CB8AC3E}">
        <p14:creationId xmlns:p14="http://schemas.microsoft.com/office/powerpoint/2010/main" val="3598923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Program components</a:t>
            </a:r>
          </a:p>
        </p:txBody>
      </p:sp>
      <p:sp>
        <p:nvSpPr>
          <p:cNvPr id="3" name="Content Placeholder 2"/>
          <p:cNvSpPr>
            <a:spLocks noGrp="1"/>
          </p:cNvSpPr>
          <p:nvPr>
            <p:ph idx="1"/>
          </p:nvPr>
        </p:nvSpPr>
        <p:spPr>
          <a:xfrm>
            <a:off x="677334" y="1430595"/>
            <a:ext cx="8596668" cy="4610768"/>
          </a:xfrm>
        </p:spPr>
        <p:txBody>
          <a:bodyPr>
            <a:normAutofit/>
          </a:bodyPr>
          <a:lstStyle/>
          <a:p>
            <a:pPr>
              <a:lnSpc>
                <a:spcPct val="150000"/>
              </a:lnSpc>
            </a:pPr>
            <a:r>
              <a:rPr lang="en-US" dirty="0"/>
              <a:t>Functional Family Program consists of 8-12 hour sessions for mild cases and up to 30 sessions for more severe cases. </a:t>
            </a:r>
            <a:endParaRPr lang="en-US" dirty="0" smtClean="0"/>
          </a:p>
          <a:p>
            <a:pPr>
              <a:lnSpc>
                <a:spcPct val="150000"/>
              </a:lnSpc>
            </a:pPr>
            <a:r>
              <a:rPr lang="en-US" dirty="0" smtClean="0"/>
              <a:t>These </a:t>
            </a:r>
            <a:r>
              <a:rPr lang="en-US" dirty="0"/>
              <a:t>sessions are done for 3 months. They can be done in clinical settings as an outpatient therapy and home based model.  </a:t>
            </a:r>
          </a:p>
          <a:p>
            <a:pPr>
              <a:lnSpc>
                <a:spcPct val="150000"/>
              </a:lnSpc>
            </a:pPr>
            <a:r>
              <a:rPr lang="en-US" dirty="0"/>
              <a:t>Some of the elements integrated in this program include clinical therapy and clinical experience. </a:t>
            </a:r>
            <a:endParaRPr lang="en-US" dirty="0" smtClean="0"/>
          </a:p>
          <a:p>
            <a:pPr>
              <a:lnSpc>
                <a:spcPct val="150000"/>
              </a:lnSpc>
            </a:pPr>
            <a:r>
              <a:rPr lang="en-US" dirty="0" smtClean="0"/>
              <a:t>These </a:t>
            </a:r>
            <a:r>
              <a:rPr lang="en-US" dirty="0"/>
              <a:t>elements forma a comprehensive clinical model with five phases-engagement, motivation, behavior change, generalization and relational assessment. </a:t>
            </a:r>
          </a:p>
        </p:txBody>
      </p:sp>
    </p:spTree>
    <p:extLst>
      <p:ext uri="{BB962C8B-B14F-4D97-AF65-F5344CB8AC3E}">
        <p14:creationId xmlns:p14="http://schemas.microsoft.com/office/powerpoint/2010/main" val="4067927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Evaluation outcomes</a:t>
            </a:r>
          </a:p>
        </p:txBody>
      </p:sp>
      <p:sp>
        <p:nvSpPr>
          <p:cNvPr id="3" name="Content Placeholder 2"/>
          <p:cNvSpPr>
            <a:spLocks noGrp="1"/>
          </p:cNvSpPr>
          <p:nvPr>
            <p:ph idx="1"/>
          </p:nvPr>
        </p:nvSpPr>
        <p:spPr>
          <a:xfrm>
            <a:off x="677334" y="1415845"/>
            <a:ext cx="8596668" cy="4881716"/>
          </a:xfrm>
        </p:spPr>
        <p:txBody>
          <a:bodyPr>
            <a:normAutofit/>
          </a:bodyPr>
          <a:lstStyle/>
          <a:p>
            <a:pPr>
              <a:lnSpc>
                <a:spcPct val="150000"/>
              </a:lnSpc>
            </a:pPr>
            <a:r>
              <a:rPr lang="en-US" dirty="0"/>
              <a:t>The program has been found to reduce recidivism among adults and juveniles. </a:t>
            </a:r>
          </a:p>
          <a:p>
            <a:pPr>
              <a:lnSpc>
                <a:spcPct val="150000"/>
              </a:lnSpc>
            </a:pPr>
            <a:r>
              <a:rPr lang="en-US" dirty="0"/>
              <a:t>Gordon et al. (1988) found this program to significantly lower juvenile recidivism rates when compared with control group after a period of 30 months follow up. </a:t>
            </a:r>
          </a:p>
          <a:p>
            <a:pPr>
              <a:lnSpc>
                <a:spcPct val="150000"/>
              </a:lnSpc>
            </a:pPr>
            <a:r>
              <a:rPr lang="en-US" dirty="0"/>
              <a:t>About the adults, the research by Gordon found out that FFT significantly lowered the rates of adult recidivism compared with the control group after 5 years of follow up.</a:t>
            </a:r>
          </a:p>
          <a:p>
            <a:pPr>
              <a:lnSpc>
                <a:spcPct val="150000"/>
              </a:lnSpc>
            </a:pPr>
            <a:r>
              <a:rPr lang="en-US" dirty="0"/>
              <a:t>Another study by Sexton and Turner (2010) found out that there was no significant difference between groups on measures of recidivism after 1 year of follow up. </a:t>
            </a:r>
          </a:p>
        </p:txBody>
      </p:sp>
    </p:spTree>
    <p:extLst>
      <p:ext uri="{BB962C8B-B14F-4D97-AF65-F5344CB8AC3E}">
        <p14:creationId xmlns:p14="http://schemas.microsoft.com/office/powerpoint/2010/main" val="3174202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AMIkids</a:t>
            </a:r>
            <a:r>
              <a:rPr lang="en-US" dirty="0"/>
              <a:t> Community-Based Day Treatment Services</a:t>
            </a:r>
          </a:p>
        </p:txBody>
      </p:sp>
      <p:sp>
        <p:nvSpPr>
          <p:cNvPr id="3" name="Content Placeholder 2"/>
          <p:cNvSpPr>
            <a:spLocks noGrp="1"/>
          </p:cNvSpPr>
          <p:nvPr>
            <p:ph idx="1"/>
          </p:nvPr>
        </p:nvSpPr>
        <p:spPr>
          <a:xfrm>
            <a:off x="677334" y="1740310"/>
            <a:ext cx="8596668" cy="4513005"/>
          </a:xfrm>
        </p:spPr>
        <p:txBody>
          <a:bodyPr/>
          <a:lstStyle/>
          <a:p>
            <a:pPr>
              <a:lnSpc>
                <a:spcPct val="150000"/>
              </a:lnSpc>
            </a:pPr>
            <a:r>
              <a:rPr lang="en-US" dirty="0"/>
              <a:t>This is a day treatment program that provides community-based interventions while at the same time allowing youth to reside at home</a:t>
            </a:r>
            <a:r>
              <a:rPr lang="en-US" dirty="0" smtClean="0"/>
              <a:t>.</a:t>
            </a:r>
          </a:p>
          <a:p>
            <a:pPr>
              <a:lnSpc>
                <a:spcPct val="150000"/>
              </a:lnSpc>
            </a:pPr>
            <a:r>
              <a:rPr lang="en-US" dirty="0" smtClean="0"/>
              <a:t> </a:t>
            </a:r>
            <a:r>
              <a:rPr lang="en-US" dirty="0"/>
              <a:t>Thus, the youth attend the program from home</a:t>
            </a:r>
            <a:r>
              <a:rPr lang="en-US" dirty="0" smtClean="0"/>
              <a:t>.</a:t>
            </a:r>
          </a:p>
          <a:p>
            <a:pPr>
              <a:lnSpc>
                <a:spcPct val="150000"/>
              </a:lnSpc>
            </a:pPr>
            <a:r>
              <a:rPr lang="en-US" dirty="0" smtClean="0"/>
              <a:t> </a:t>
            </a:r>
            <a:r>
              <a:rPr lang="en-US" dirty="0"/>
              <a:t>The program is rated Promising. </a:t>
            </a:r>
            <a:endParaRPr lang="en-US" dirty="0" smtClean="0"/>
          </a:p>
          <a:p>
            <a:pPr>
              <a:lnSpc>
                <a:spcPct val="150000"/>
              </a:lnSpc>
            </a:pPr>
            <a:r>
              <a:rPr lang="en-US" dirty="0" err="1" smtClean="0"/>
              <a:t>AMIkids</a:t>
            </a:r>
            <a:r>
              <a:rPr lang="en-US" dirty="0"/>
              <a:t>’ service delivery is targeted at eight integrated components: challenge experiences, cognitive behavioral therapy, strengths-based case management, behavior modification, family partnership, education, problem-solving and social skills development, and community service.</a:t>
            </a:r>
          </a:p>
        </p:txBody>
      </p:sp>
    </p:spTree>
    <p:extLst>
      <p:ext uri="{BB962C8B-B14F-4D97-AF65-F5344CB8AC3E}">
        <p14:creationId xmlns:p14="http://schemas.microsoft.com/office/powerpoint/2010/main" val="1894093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Target population</a:t>
            </a:r>
          </a:p>
        </p:txBody>
      </p:sp>
      <p:sp>
        <p:nvSpPr>
          <p:cNvPr id="3" name="Content Placeholder 2"/>
          <p:cNvSpPr>
            <a:spLocks noGrp="1"/>
          </p:cNvSpPr>
          <p:nvPr>
            <p:ph idx="1"/>
          </p:nvPr>
        </p:nvSpPr>
        <p:spPr/>
        <p:txBody>
          <a:bodyPr/>
          <a:lstStyle/>
          <a:p>
            <a:pPr>
              <a:lnSpc>
                <a:spcPct val="150000"/>
              </a:lnSpc>
            </a:pPr>
            <a:r>
              <a:rPr lang="en-US" dirty="0"/>
              <a:t>The program offers experiential treatment interventions for at risk and </a:t>
            </a:r>
            <a:r>
              <a:rPr lang="en-US" dirty="0" smtClean="0"/>
              <a:t>delinquent </a:t>
            </a:r>
            <a:r>
              <a:rPr lang="en-US" dirty="0"/>
              <a:t>youths</a:t>
            </a:r>
            <a:r>
              <a:rPr lang="en-US" dirty="0" smtClean="0"/>
              <a:t>.</a:t>
            </a:r>
          </a:p>
          <a:p>
            <a:pPr>
              <a:lnSpc>
                <a:spcPct val="150000"/>
              </a:lnSpc>
            </a:pPr>
            <a:r>
              <a:rPr lang="en-US" dirty="0" smtClean="0"/>
              <a:t> </a:t>
            </a:r>
            <a:r>
              <a:rPr lang="en-US" dirty="0"/>
              <a:t>These interventions aim at reducing recidivism among the youths. </a:t>
            </a:r>
          </a:p>
          <a:p>
            <a:pPr>
              <a:lnSpc>
                <a:spcPct val="150000"/>
              </a:lnSpc>
            </a:pPr>
            <a:r>
              <a:rPr lang="en-US" dirty="0"/>
              <a:t>The program also aims at establishing a holistic approach to serving youth</a:t>
            </a:r>
            <a:r>
              <a:rPr lang="en-US" dirty="0" smtClean="0"/>
              <a:t>.</a:t>
            </a:r>
          </a:p>
          <a:p>
            <a:pPr>
              <a:lnSpc>
                <a:spcPct val="150000"/>
              </a:lnSpc>
            </a:pPr>
            <a:r>
              <a:rPr lang="en-US" dirty="0" smtClean="0"/>
              <a:t> </a:t>
            </a:r>
            <a:r>
              <a:rPr lang="en-US" dirty="0"/>
              <a:t>The family, community, and the individual are all involved in the program. </a:t>
            </a:r>
          </a:p>
        </p:txBody>
      </p:sp>
    </p:spTree>
    <p:extLst>
      <p:ext uri="{BB962C8B-B14F-4D97-AF65-F5344CB8AC3E}">
        <p14:creationId xmlns:p14="http://schemas.microsoft.com/office/powerpoint/2010/main" val="3921183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Components of the program</a:t>
            </a:r>
          </a:p>
        </p:txBody>
      </p:sp>
      <p:sp>
        <p:nvSpPr>
          <p:cNvPr id="3" name="Content Placeholder 2"/>
          <p:cNvSpPr>
            <a:spLocks noGrp="1"/>
          </p:cNvSpPr>
          <p:nvPr>
            <p:ph idx="1"/>
          </p:nvPr>
        </p:nvSpPr>
        <p:spPr/>
        <p:txBody>
          <a:bodyPr/>
          <a:lstStyle/>
          <a:p>
            <a:pPr>
              <a:lnSpc>
                <a:spcPct val="150000"/>
              </a:lnSpc>
            </a:pPr>
            <a:r>
              <a:rPr lang="en-US" dirty="0" err="1"/>
              <a:t>AMIkids</a:t>
            </a:r>
            <a:r>
              <a:rPr lang="en-US" dirty="0"/>
              <a:t> works to achieve its objectives through:</a:t>
            </a:r>
          </a:p>
          <a:p>
            <a:pPr>
              <a:lnSpc>
                <a:spcPct val="150000"/>
              </a:lnSpc>
            </a:pPr>
            <a:r>
              <a:rPr lang="en-US" dirty="0"/>
              <a:t>Cognitive-Behavioral Therapy which addresses anger, drug abuse, and mental health.</a:t>
            </a:r>
          </a:p>
          <a:p>
            <a:pPr>
              <a:lnSpc>
                <a:spcPct val="150000"/>
              </a:lnSpc>
            </a:pPr>
            <a:r>
              <a:rPr lang="en-US" dirty="0"/>
              <a:t>Skill streaming; this deals with social skill defects.</a:t>
            </a:r>
          </a:p>
          <a:p>
            <a:pPr>
              <a:lnSpc>
                <a:spcPct val="150000"/>
              </a:lnSpc>
            </a:pPr>
            <a:r>
              <a:rPr lang="en-US" dirty="0"/>
              <a:t>Motivational Enhancement Therapy which addresses substance use treatment </a:t>
            </a:r>
            <a:r>
              <a:rPr lang="en-US" dirty="0" smtClean="0"/>
              <a:t>needs.</a:t>
            </a:r>
            <a:endParaRPr lang="en-US" dirty="0"/>
          </a:p>
        </p:txBody>
      </p:sp>
    </p:spTree>
    <p:extLst>
      <p:ext uri="{BB962C8B-B14F-4D97-AF65-F5344CB8AC3E}">
        <p14:creationId xmlns:p14="http://schemas.microsoft.com/office/powerpoint/2010/main" val="3264843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Comparison, which is better?</a:t>
            </a:r>
          </a:p>
        </p:txBody>
      </p:sp>
      <p:sp>
        <p:nvSpPr>
          <p:cNvPr id="3" name="Content Placeholder 2"/>
          <p:cNvSpPr>
            <a:spLocks noGrp="1"/>
          </p:cNvSpPr>
          <p:nvPr>
            <p:ph idx="1"/>
          </p:nvPr>
        </p:nvSpPr>
        <p:spPr>
          <a:xfrm>
            <a:off x="677334" y="1327355"/>
            <a:ext cx="8596668" cy="4714007"/>
          </a:xfrm>
        </p:spPr>
        <p:txBody>
          <a:bodyPr/>
          <a:lstStyle/>
          <a:p>
            <a:pPr>
              <a:lnSpc>
                <a:spcPct val="150000"/>
              </a:lnSpc>
            </a:pPr>
            <a:r>
              <a:rPr lang="en-US" dirty="0"/>
              <a:t>I believe the Functional Family is the better program compared to </a:t>
            </a:r>
            <a:r>
              <a:rPr lang="en-US" dirty="0" err="1"/>
              <a:t>AMIkids</a:t>
            </a:r>
            <a:r>
              <a:rPr lang="en-US" dirty="0"/>
              <a:t> program. </a:t>
            </a:r>
            <a:endParaRPr lang="en-US" dirty="0" smtClean="0"/>
          </a:p>
          <a:p>
            <a:pPr>
              <a:lnSpc>
                <a:spcPct val="150000"/>
              </a:lnSpc>
            </a:pPr>
            <a:r>
              <a:rPr lang="en-US" dirty="0" smtClean="0"/>
              <a:t>This </a:t>
            </a:r>
            <a:r>
              <a:rPr lang="en-US" dirty="0"/>
              <a:t>is because FFT not only involves both juveniles and adults, it also has better mechanisms of reducing recidivism compared to </a:t>
            </a:r>
            <a:r>
              <a:rPr lang="en-US" dirty="0" err="1"/>
              <a:t>AMIkids</a:t>
            </a:r>
            <a:r>
              <a:rPr lang="en-US" dirty="0"/>
              <a:t> program. </a:t>
            </a:r>
          </a:p>
          <a:p>
            <a:pPr>
              <a:lnSpc>
                <a:spcPct val="150000"/>
              </a:lnSpc>
            </a:pPr>
            <a:r>
              <a:rPr lang="en-US" dirty="0"/>
              <a:t>I believe that FFT is more effective compared to </a:t>
            </a:r>
            <a:r>
              <a:rPr lang="en-US" dirty="0" err="1"/>
              <a:t>AMIkids</a:t>
            </a:r>
            <a:r>
              <a:rPr lang="en-US" dirty="0"/>
              <a:t>. </a:t>
            </a:r>
            <a:endParaRPr lang="en-US" dirty="0" smtClean="0"/>
          </a:p>
          <a:p>
            <a:pPr>
              <a:lnSpc>
                <a:spcPct val="150000"/>
              </a:lnSpc>
            </a:pPr>
            <a:r>
              <a:rPr lang="en-US" dirty="0" smtClean="0"/>
              <a:t>The </a:t>
            </a:r>
            <a:r>
              <a:rPr lang="en-US" dirty="0"/>
              <a:t>program is very effective in reducing recidivism. Therefore, after going through the program, the offender is able to integrate with the community well with very little chance of reoffending.</a:t>
            </a:r>
          </a:p>
          <a:p>
            <a:endParaRPr lang="en-US" dirty="0"/>
          </a:p>
        </p:txBody>
      </p:sp>
    </p:spTree>
    <p:extLst>
      <p:ext uri="{BB962C8B-B14F-4D97-AF65-F5344CB8AC3E}">
        <p14:creationId xmlns:p14="http://schemas.microsoft.com/office/powerpoint/2010/main" val="1443662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References</a:t>
            </a:r>
          </a:p>
        </p:txBody>
      </p:sp>
      <p:sp>
        <p:nvSpPr>
          <p:cNvPr id="3" name="Content Placeholder 2"/>
          <p:cNvSpPr>
            <a:spLocks noGrp="1"/>
          </p:cNvSpPr>
          <p:nvPr>
            <p:ph idx="1"/>
          </p:nvPr>
        </p:nvSpPr>
        <p:spPr>
          <a:xfrm>
            <a:off x="677334" y="1651819"/>
            <a:ext cx="8596668" cy="5023723"/>
          </a:xfrm>
        </p:spPr>
        <p:txBody>
          <a:bodyPr>
            <a:normAutofit/>
          </a:bodyPr>
          <a:lstStyle/>
          <a:p>
            <a:pPr>
              <a:lnSpc>
                <a:spcPct val="150000"/>
              </a:lnSpc>
            </a:pPr>
            <a:r>
              <a:rPr lang="en-US" dirty="0"/>
              <a:t>Alexander, James F., Christie Pugh, Bruce V. Parsons, and Thomas L. Sexton. 2000. “Functional Family Therapy.” In Delbert S. Elliott (ed.). Blueprints for Violence Prevention (Book 3), Second Edition. Boulder, Colo.: Center for the Study and Prevention of Violence, Institute of Behavioral Science, University of Colorado.</a:t>
            </a:r>
          </a:p>
          <a:p>
            <a:pPr>
              <a:lnSpc>
                <a:spcPct val="150000"/>
              </a:lnSpc>
            </a:pPr>
            <a:r>
              <a:rPr lang="en-US" dirty="0"/>
              <a:t>Gordon, Donald A., Jack Arbuthnot, Kathryn E. Gustafson, and Peter </a:t>
            </a:r>
            <a:r>
              <a:rPr lang="en-US" dirty="0" err="1"/>
              <a:t>McGreen</a:t>
            </a:r>
            <a:r>
              <a:rPr lang="en-US" dirty="0"/>
              <a:t>. 1988. “Home-Based Behavioral-Systems Family Therapy With Disadvantaged Juvenile Delinquents.” American Journal of Family Therapy 16(3):243–55.</a:t>
            </a:r>
          </a:p>
          <a:p>
            <a:pPr>
              <a:lnSpc>
                <a:spcPct val="150000"/>
              </a:lnSpc>
            </a:pPr>
            <a:r>
              <a:rPr lang="en-US" dirty="0"/>
              <a:t>Sexton, Thomas L., and Charles W. Turner. 2010. “The Effectiveness of Functional Family Therapy for Youth With Behavioral Problems in a Community Practice Setting.” Journal of Family Psychology 24(3):339–48.</a:t>
            </a:r>
          </a:p>
          <a:p>
            <a:endParaRPr lang="en-US" dirty="0"/>
          </a:p>
        </p:txBody>
      </p:sp>
    </p:spTree>
    <p:extLst>
      <p:ext uri="{BB962C8B-B14F-4D97-AF65-F5344CB8AC3E}">
        <p14:creationId xmlns:p14="http://schemas.microsoft.com/office/powerpoint/2010/main" val="188288044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807</TotalTime>
  <Words>1175</Words>
  <Application>Microsoft Office PowerPoint</Application>
  <PresentationFormat>Widescreen</PresentationFormat>
  <Paragraphs>64</Paragraphs>
  <Slides>11</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Trebuchet MS</vt:lpstr>
      <vt:lpstr>Wingdings 3</vt:lpstr>
      <vt:lpstr>Facet</vt:lpstr>
      <vt:lpstr>Community Corrections Student’s Name Institutional Affiliation </vt:lpstr>
      <vt:lpstr>Define community correction </vt:lpstr>
      <vt:lpstr>Functional Family Therapy (FFT)</vt:lpstr>
      <vt:lpstr>Target population of FFT</vt:lpstr>
      <vt:lpstr>Program components</vt:lpstr>
      <vt:lpstr>Evaluation outcomes</vt:lpstr>
      <vt:lpstr>AMIkids Community-Based Day Treatment Services</vt:lpstr>
      <vt:lpstr>Target population</vt:lpstr>
      <vt:lpstr>Components of the program</vt:lpstr>
      <vt:lpstr>Comparison, which is better?</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9</cp:revision>
  <dcterms:created xsi:type="dcterms:W3CDTF">2020-06-01T02:16:10Z</dcterms:created>
  <dcterms:modified xsi:type="dcterms:W3CDTF">2020-06-01T15:43:57Z</dcterms:modified>
</cp:coreProperties>
</file>